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60" r:id="rId4"/>
    <p:sldId id="287" r:id="rId5"/>
    <p:sldId id="263" r:id="rId6"/>
    <p:sldId id="264" r:id="rId7"/>
    <p:sldId id="290" r:id="rId8"/>
    <p:sldId id="285" r:id="rId9"/>
    <p:sldId id="288" r:id="rId10"/>
    <p:sldId id="289" r:id="rId11"/>
    <p:sldId id="291" r:id="rId12"/>
    <p:sldId id="292" r:id="rId13"/>
    <p:sldId id="293" r:id="rId14"/>
    <p:sldId id="294" r:id="rId15"/>
    <p:sldId id="30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celaria 3" initials="K3" lastIdx="0" clrIdx="0">
    <p:extLst>
      <p:ext uri="{19B8F6BF-5375-455C-9EA6-DF929625EA0E}">
        <p15:presenceInfo xmlns:p15="http://schemas.microsoft.com/office/powerpoint/2012/main" userId="Kancelaria 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3D77C-D53F-41FA-8FC1-052A83A3F7BB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2692-FC5E-4536-A473-62201E8CC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73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4A45-35E0-439D-96CC-B0650850B665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B29C-2AF6-4AB8-A1EB-40F6BEED4A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04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B29C-2AF6-4AB8-A1EB-40F6BEED4AA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05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B29C-2AF6-4AB8-A1EB-40F6BEED4AA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85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681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2877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46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277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972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7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3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1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1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6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1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40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dirty="0" smtClean="0"/>
              <a:t>UMOWA LEASINGU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193" y="4666305"/>
            <a:ext cx="9941029" cy="125682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dirty="0"/>
              <a:t>Kancelarię 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0016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LEASING DŁUGOTERMINOWY</a:t>
            </a:r>
            <a:br>
              <a:rPr lang="pl-PL" dirty="0" smtClean="0"/>
            </a:br>
            <a:r>
              <a:rPr lang="pl-PL" dirty="0" smtClean="0"/>
              <a:t>LEASING ŚREDNIOTERMINOWY</a:t>
            </a:r>
            <a:br>
              <a:rPr lang="pl-PL" dirty="0" smtClean="0"/>
            </a:br>
            <a:r>
              <a:rPr lang="pl-PL" dirty="0" smtClean="0"/>
              <a:t>LEASING KRÓTKOTERMINOWY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48913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Leasing krótkoterminowy – trwający do 3 lat, najczęściej jego przedmiotem są dobra, których przewidywany okres ekonomicznej użyteczności jest stosunkowo krótki.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średnioterminowy – trwający od 3 do 10lat.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długoterminowy – trwający powyżej 10 lat, jego przedmiotem są głównie nieruchomości.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96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LEASING PEŁNY</a:t>
            </a:r>
            <a:br>
              <a:rPr lang="pl-PL" dirty="0" smtClean="0"/>
            </a:br>
            <a:r>
              <a:rPr lang="pl-PL" dirty="0" smtClean="0"/>
              <a:t>LEASING CZYSTY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523054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Leasing pełny – typ umowy leasingu, w której dodatkowe wydatki poniesione na konserwację, naprawy, remonty, podatki, ubezpieczenia, transport itd. obciążają leasingodawcę.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czysty – typ umowy leasingu, w której dodatkowe </a:t>
            </a:r>
            <a:r>
              <a:rPr lang="pl-PL" dirty="0"/>
              <a:t>wydatki poniesione na konserwację, naprawy, remonty, podatki, ubezpieczenia, transport itd.</a:t>
            </a:r>
            <a:r>
              <a:rPr lang="pl-PL" dirty="0" smtClean="0"/>
              <a:t> obciążają leasingobiorcę.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6785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LEASING MOKRY</a:t>
            </a:r>
            <a:br>
              <a:rPr lang="pl-PL" dirty="0" smtClean="0"/>
            </a:br>
            <a:r>
              <a:rPr lang="pl-PL" dirty="0" smtClean="0"/>
              <a:t>LEASING SUCHY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74773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Leasing mokry – typ umowy leasingu, w której na leasingodawcy spoczywa zapewnienie dodatkowych usług związanych z prawidłową eksploatacją rzeczy będących przedmiotem leasingu (np. dostarczenie części zamiennych, paliwa, personelu).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suchy – typ umowy leasingu, w której leasingodawca oddaje rzecz leasingobiorcy bez dodatkowych świadczeń, a koszty eksploatacji oraz ewentualny zakup dodatkowych usług obciążają leasingobiorcę.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1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LEASING ZWROTNY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Leasing zwrotny – typ umowy leasingu, w której leasingobiorca sprzedaje nabyte przez siebie środki inwestycyjne firmie leasingowej, z równoczesnym zastrzeżeniem dla siebie prawa jego dalszego użytkowania na warunkach ustalonych w umowie leasingu.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47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LEASING W USTAWACH PODATKOWYCH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 świetle art. 23a pkt 1 ustawy </a:t>
            </a:r>
            <a:r>
              <a:rPr lang="pl-PL" dirty="0"/>
              <a:t>z dnia 26 lipca 1991 r. o podatku dochodowym od osób </a:t>
            </a:r>
            <a:r>
              <a:rPr lang="pl-PL" dirty="0" smtClean="0"/>
              <a:t>fizycznych przez umowę leasingu rozumie się </a:t>
            </a:r>
            <a:r>
              <a:rPr lang="pl-PL" i="1" dirty="0" smtClean="0"/>
              <a:t>„</a:t>
            </a:r>
            <a:r>
              <a:rPr lang="pl-PL" i="1" dirty="0"/>
              <a:t>umowę nazwaną w kodeksie cywilnym, a także każdą inną umowę, na mocy której jedna ze stron, zwana dalej "finansującym", oddaje do odpłatnego używania albo używania i pobierania pożytków na warunkach określonych w ustawie drugiej stronie, zwanej dalej "korzystającym", podlegające amortyzacji środki trwałe lub wartości niematerialne i prawne, a także grunty oraz prawo wieczystego użytkowania </a:t>
            </a:r>
            <a:r>
              <a:rPr lang="pl-PL" i="1" dirty="0" smtClean="0"/>
              <a:t>gruntów”.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świetle art. 17a pkt 1 ustawy </a:t>
            </a:r>
            <a:r>
              <a:rPr lang="pl-PL" dirty="0"/>
              <a:t>z dnia 15 lutego 1992 r. o podatku dochodowym od osób </a:t>
            </a:r>
            <a:r>
              <a:rPr lang="pl-PL" dirty="0" smtClean="0"/>
              <a:t>prawnych przez umowę leasingu rozumie się </a:t>
            </a:r>
            <a:r>
              <a:rPr lang="pl-PL" i="1" dirty="0" smtClean="0"/>
              <a:t>„</a:t>
            </a:r>
            <a:r>
              <a:rPr lang="pl-PL" i="1" dirty="0"/>
              <a:t>umowę nazwaną w kodeksie cywilnym, a także każdą inną umowę, na mocy której jedna ze stron, zwana dalej "finansującym", oddaje do odpłatnego używania albo używania i pobierania pożytków na warunkach określonych w ustawie drugiej stronie, zwanej dalej "korzystającym", podlegające amortyzacji środki trwałe lub wartości niematerialne i prawne, a także grunty oraz prawo wieczystego użytkowania </a:t>
            </a:r>
            <a:r>
              <a:rPr lang="pl-PL" i="1" dirty="0" smtClean="0"/>
              <a:t>gruntów”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2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8504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79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 LEASINGU –</a:t>
            </a:r>
            <a:br>
              <a:rPr lang="pl-PL" dirty="0" smtClean="0"/>
            </a:br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73627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Podstawowym aktem prawnym regulującym problematykę umowy leasingu jest ustawa z dnia 23 kwietnia 1964 r. – Kodeks cywilny.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Poza powyższym aktem prawnym do umowy </a:t>
            </a:r>
            <a:r>
              <a:rPr lang="pl-PL" dirty="0" smtClean="0"/>
              <a:t>leasingu mają </a:t>
            </a:r>
            <a:r>
              <a:rPr lang="pl-PL" dirty="0"/>
              <a:t>zastosowanie </a:t>
            </a:r>
            <a:r>
              <a:rPr lang="pl-PL" dirty="0" smtClean="0"/>
              <a:t>przepisy: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ustawy z dnia 26 lipca 1991 r. o podatku dochodowym od osób fizycznych,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ustawy </a:t>
            </a:r>
            <a:r>
              <a:rPr lang="pl-PL" dirty="0"/>
              <a:t>z dnia </a:t>
            </a:r>
            <a:r>
              <a:rPr lang="pl-PL" dirty="0" smtClean="0"/>
              <a:t>15 lutego 1992 r. o podatku dochodowym od osób prawnych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9947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ISTOTA UMOWY LEASINGU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709</a:t>
            </a:r>
            <a:r>
              <a:rPr lang="pl-PL" baseline="30000" dirty="0" smtClean="0"/>
              <a:t>1</a:t>
            </a:r>
            <a:r>
              <a:rPr lang="pl-PL" dirty="0" smtClean="0"/>
              <a:t> k.c. </a:t>
            </a:r>
            <a:r>
              <a:rPr lang="pl-PL" i="1" dirty="0" smtClean="0"/>
              <a:t>„Przez </a:t>
            </a:r>
            <a:r>
              <a:rPr lang="pl-PL" i="1" dirty="0"/>
              <a:t>umowę leasingu finansujący zobowiązuje się, w zakresie działalności swego przedsiębiorstwa, nabyć rzecz od oznaczonego zbywcy na warunkach określonych w tej umowie i oddać tę rzecz korzystającemu do używania albo używania i pobierania pożytków przez czas oznaczony, a korzystający zobowiązuje się zapłacić finansującemu w uzgodnionych ratach wynagrodzenie pieniężne, równe co najmniej cenie lub wynagrodzeniu z tytułu nabycia rzeczy przez </a:t>
            </a:r>
            <a:r>
              <a:rPr lang="pl-PL" i="1" dirty="0" smtClean="0"/>
              <a:t>finansującego”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709</a:t>
            </a:r>
            <a:r>
              <a:rPr lang="pl-PL" baseline="30000" dirty="0" smtClean="0"/>
              <a:t>18</a:t>
            </a:r>
            <a:r>
              <a:rPr lang="pl-PL" dirty="0"/>
              <a:t> </a:t>
            </a:r>
            <a:r>
              <a:rPr lang="pl-PL" i="1" dirty="0" smtClean="0"/>
              <a:t>„Do </a:t>
            </a:r>
            <a:r>
              <a:rPr lang="pl-PL" i="1" dirty="0"/>
              <a:t>umowy, przez którą jedna strona zobowiązuje się oddać rzecz stanowiącą jej własność do używania albo do używania i pobierania pożytków drugiej stronie, a druga strona zobowiązuje się zapłacić właścicielowi rzeczy w umówionych ratach wynagrodzenie pieniężne, równe co najmniej wartości rzeczy w chwili zawarcia tej umowy, stosuje się odpowiednio przepisy niniejszego </a:t>
            </a:r>
            <a:r>
              <a:rPr lang="pl-PL" i="1" dirty="0" smtClean="0"/>
              <a:t>tytułu”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 smtClean="0"/>
              <a:t>Essentialia</a:t>
            </a:r>
            <a:r>
              <a:rPr lang="pl-PL" dirty="0"/>
              <a:t> </a:t>
            </a:r>
            <a:r>
              <a:rPr lang="pl-PL" dirty="0" err="1" smtClean="0"/>
              <a:t>negotii</a:t>
            </a:r>
            <a:r>
              <a:rPr lang="pl-PL" dirty="0" smtClean="0"/>
              <a:t> umowy leasingu to: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zobowiązanie finansującego do nabycia rzeczy od oznaczonego zbywcy i na warunkach określonych w umowie leasingu,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zobowiązanie finansującego do oddania rzeczy korzystającemu do używania i pobierania pożytków przez czas oznaczony,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zobowiązanie korzystającego do zapłaty w umówionych ratach wynagrodzenia pieniężnego.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Umowa leasingu powinna być zawarta na piśmie pod rygorem nieważności.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58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UMOWY LEASINGU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Finansujący (leasingodawca) - strona, która nabywa rzecz zgodnie z umową leasingu i oddaje ją drugiej stronie (korzystającemu) do używania albo do używania i pobierania pożytków. Finansującym może być tylko podmiot prawa prowadzący przedsiębiorstwo, w zakresie działalności którego mieści się działalność leasingowa.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Korzystający (leasingobiorca) – może nim być każdy podmiot prawa – osoba fizyczna, osoba prawna oraz jednostka organizacyjna niebędąca osobą prawną, ale mająca zdolność prawną. Korzystającym może więc być przedsiębiorca.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3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FINANSUJĄCEGO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34672"/>
            <a:ext cx="8596668" cy="45487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 świetle ustawy </a:t>
            </a:r>
            <a:r>
              <a:rPr lang="pl-PL" dirty="0"/>
              <a:t>z dnia 23 kwietnia 1964 r. – Kodeks </a:t>
            </a:r>
            <a:r>
              <a:rPr lang="pl-PL" dirty="0" smtClean="0"/>
              <a:t>cywilny finansujący jest obowiązany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nabycia rzeczy mającej być przedmiotem leasingu </a:t>
            </a:r>
            <a:r>
              <a:rPr lang="pl-PL" dirty="0"/>
              <a:t>(art. 709</a:t>
            </a:r>
            <a:r>
              <a:rPr lang="pl-PL" baseline="30000" dirty="0"/>
              <a:t>1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wydania rzeczy </a:t>
            </a:r>
            <a:r>
              <a:rPr lang="pl-PL" dirty="0"/>
              <a:t>korzystającemu do używania albo używania i pobierania pożytków (art. </a:t>
            </a:r>
            <a:r>
              <a:rPr lang="pl-PL" dirty="0" smtClean="0"/>
              <a:t>709</a:t>
            </a:r>
            <a:r>
              <a:rPr lang="pl-PL" baseline="30000" dirty="0" smtClean="0"/>
              <a:t>1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wydanie </a:t>
            </a:r>
            <a:r>
              <a:rPr lang="pl-PL" dirty="0"/>
              <a:t>razem z rzeczą odpisu umowy ze zbywcą lub odpisów innych posiadanych dokumentów dotyczących umowy, w szczególności odpisu dokumentu gwarancyjnego co do jakości rzeczy, otrzymanego od zbywcy lub producenta (art. 709</a:t>
            </a:r>
            <a:r>
              <a:rPr lang="pl-PL" baseline="30000" dirty="0"/>
              <a:t>4</a:t>
            </a:r>
            <a:r>
              <a:rPr lang="pl-PL" dirty="0"/>
              <a:t> § 3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znoszenia </a:t>
            </a:r>
            <a:r>
              <a:rPr lang="pl-PL" dirty="0"/>
              <a:t>przez czas trwania stosunku leasingu używania albo używania i pobierania pożytków rzeczy przez </a:t>
            </a:r>
            <a:r>
              <a:rPr lang="pl-PL" dirty="0" smtClean="0"/>
              <a:t>korzystającego,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ochrony </a:t>
            </a:r>
            <a:r>
              <a:rPr lang="pl-PL" dirty="0"/>
              <a:t>korzystającego przed osobami </a:t>
            </a:r>
            <a:r>
              <a:rPr lang="pl-PL" dirty="0" smtClean="0"/>
              <a:t>trzecimi,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niezwłocznego powiadomienia </a:t>
            </a:r>
            <a:r>
              <a:rPr lang="pl-PL" dirty="0"/>
              <a:t>korzystającego o zbyciu rzeczy (art. 709</a:t>
            </a:r>
            <a:r>
              <a:rPr lang="pl-PL" baseline="30000" dirty="0"/>
              <a:t>14</a:t>
            </a:r>
            <a:r>
              <a:rPr lang="pl-PL" dirty="0"/>
              <a:t> § 2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odbioru </a:t>
            </a:r>
            <a:r>
              <a:rPr lang="pl-PL" dirty="0"/>
              <a:t>rzeczy po ustaniu stosunku </a:t>
            </a:r>
            <a:r>
              <a:rPr lang="pl-PL" dirty="0" smtClean="0"/>
              <a:t>leasingu.</a:t>
            </a:r>
          </a:p>
        </p:txBody>
      </p:sp>
    </p:spTree>
    <p:extLst>
      <p:ext uri="{BB962C8B-B14F-4D97-AF65-F5344CB8AC3E}">
        <p14:creationId xmlns:p14="http://schemas.microsoft.com/office/powerpoint/2010/main" val="86747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KORZYSTAJĄCEGO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 świetle </a:t>
            </a:r>
            <a:r>
              <a:rPr lang="pl-PL" dirty="0" smtClean="0"/>
              <a:t>ustawy </a:t>
            </a:r>
            <a:r>
              <a:rPr lang="pl-PL" dirty="0"/>
              <a:t>z dnia 23 kwietnia 1964 r. – Kodeks </a:t>
            </a:r>
            <a:r>
              <a:rPr lang="pl-PL" dirty="0" smtClean="0"/>
              <a:t>cywilny korzystający jest obowiązany do:</a:t>
            </a: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odbioru </a:t>
            </a:r>
            <a:r>
              <a:rPr lang="pl-PL" dirty="0"/>
              <a:t>rzeczy stanowiącej przedmiot </a:t>
            </a:r>
            <a:r>
              <a:rPr lang="pl-PL" dirty="0" smtClean="0"/>
              <a:t>leasingu,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uiszczania </a:t>
            </a:r>
            <a:r>
              <a:rPr lang="pl-PL" dirty="0"/>
              <a:t>finansującemu w uzgodnionych ratach opłaty leasingowej (art. 709</a:t>
            </a:r>
            <a:r>
              <a:rPr lang="pl-PL" baseline="30000" dirty="0"/>
              <a:t>1</a:t>
            </a:r>
            <a:r>
              <a:rPr lang="pl-PL" dirty="0"/>
              <a:t>) lub </a:t>
            </a:r>
            <a:r>
              <a:rPr lang="pl-PL" dirty="0" smtClean="0"/>
              <a:t>zapłaty </a:t>
            </a:r>
            <a:r>
              <a:rPr lang="pl-PL" dirty="0"/>
              <a:t>w określonych w ustawie przypadkach wszystkich niezapłaconych rat </a:t>
            </a:r>
            <a:r>
              <a:rPr lang="pl-PL" dirty="0" smtClean="0"/>
              <a:t>(art</a:t>
            </a:r>
            <a:r>
              <a:rPr lang="pl-PL" dirty="0"/>
              <a:t>. 709</a:t>
            </a:r>
            <a:r>
              <a:rPr lang="pl-PL" baseline="30000" dirty="0"/>
              <a:t>5</a:t>
            </a:r>
            <a:r>
              <a:rPr lang="pl-PL" dirty="0"/>
              <a:t> § 3, art. 709</a:t>
            </a:r>
            <a:r>
              <a:rPr lang="pl-PL" baseline="30000" dirty="0"/>
              <a:t>8</a:t>
            </a:r>
            <a:r>
              <a:rPr lang="pl-PL" dirty="0"/>
              <a:t> § 5 zdanie drugie, art. </a:t>
            </a:r>
            <a:r>
              <a:rPr lang="pl-PL" dirty="0" smtClean="0"/>
              <a:t>709</a:t>
            </a:r>
            <a:r>
              <a:rPr lang="pl-PL" baseline="30000" dirty="0" smtClean="0"/>
              <a:t>15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uiszczania opłaty</a:t>
            </a:r>
            <a:r>
              <a:rPr lang="pl-PL" dirty="0"/>
              <a:t>, mimo iż nie doszło do wydania rzeczy korzystającemu z powodu okoliczności, za które on odpowiada (art. </a:t>
            </a:r>
            <a:r>
              <a:rPr lang="pl-PL" dirty="0" smtClean="0"/>
              <a:t>709</a:t>
            </a:r>
            <a:r>
              <a:rPr lang="pl-PL" baseline="30000" dirty="0" smtClean="0"/>
              <a:t>3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niezwłocznego zawiadomienia </a:t>
            </a:r>
            <a:r>
              <a:rPr lang="pl-PL" dirty="0"/>
              <a:t>finansującego o utracie rzeczy (art. 709</a:t>
            </a:r>
            <a:r>
              <a:rPr lang="pl-PL" baseline="30000" dirty="0"/>
              <a:t>5</a:t>
            </a:r>
            <a:r>
              <a:rPr lang="pl-PL" dirty="0"/>
              <a:t> § </a:t>
            </a:r>
            <a:r>
              <a:rPr lang="pl-PL" dirty="0" smtClean="0"/>
              <a:t>2),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utrzymania </a:t>
            </a:r>
            <a:r>
              <a:rPr lang="pl-PL" dirty="0"/>
              <a:t>rzeczy w należytym stanie oraz </a:t>
            </a:r>
            <a:r>
              <a:rPr lang="pl-PL" dirty="0" smtClean="0"/>
              <a:t>ponoszenia </a:t>
            </a:r>
            <a:r>
              <a:rPr lang="pl-PL" dirty="0"/>
              <a:t>ciężarów związanych z własnością lub posiadaniem rzeczy (art. 709</a:t>
            </a:r>
            <a:r>
              <a:rPr lang="pl-PL" baseline="30000" dirty="0"/>
              <a:t>7</a:t>
            </a:r>
            <a:r>
              <a:rPr lang="pl-PL" dirty="0"/>
              <a:t> § </a:t>
            </a:r>
            <a:r>
              <a:rPr lang="pl-PL" dirty="0" smtClean="0"/>
              <a:t>1),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zawiadomienia </a:t>
            </a:r>
            <a:r>
              <a:rPr lang="pl-PL" dirty="0"/>
              <a:t>finansującego o konieczności dokonania istotnej naprawy rzeczy (art. 709</a:t>
            </a:r>
            <a:r>
              <a:rPr lang="pl-PL" baseline="30000" dirty="0"/>
              <a:t>7</a:t>
            </a:r>
            <a:r>
              <a:rPr lang="pl-PL" dirty="0"/>
              <a:t> § 2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umożliwienia </a:t>
            </a:r>
            <a:r>
              <a:rPr lang="pl-PL" dirty="0"/>
              <a:t>finansującemu sprawdzenia rzeczy w zakresie określonym w art. 709</a:t>
            </a:r>
            <a:r>
              <a:rPr lang="pl-PL" baseline="30000" dirty="0"/>
              <a:t>7</a:t>
            </a:r>
            <a:r>
              <a:rPr lang="pl-PL" dirty="0"/>
              <a:t> § 1 i 2 (art. 709</a:t>
            </a:r>
            <a:r>
              <a:rPr lang="pl-PL" baseline="30000" dirty="0"/>
              <a:t>7</a:t>
            </a:r>
            <a:r>
              <a:rPr lang="pl-PL" dirty="0"/>
              <a:t> § 3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przestrzegania </a:t>
            </a:r>
            <a:r>
              <a:rPr lang="pl-PL" dirty="0"/>
              <a:t>sposobu używania rzeczy i pobierania jej pożytków określonego w umowie, a gdy umowa tego nie określa – </a:t>
            </a:r>
            <a:r>
              <a:rPr lang="pl-PL" dirty="0" smtClean="0"/>
              <a:t>używania </a:t>
            </a:r>
            <a:r>
              <a:rPr lang="pl-PL" dirty="0"/>
              <a:t>rzeczy i pobieranie pożytków w sposób odpowiadający właściwościom i przeznaczeniu rzeczy (art. </a:t>
            </a:r>
            <a:r>
              <a:rPr lang="pl-PL" dirty="0" smtClean="0"/>
              <a:t>709</a:t>
            </a:r>
            <a:r>
              <a:rPr lang="pl-PL" baseline="30000" dirty="0" smtClean="0"/>
              <a:t>9</a:t>
            </a:r>
            <a:r>
              <a:rPr lang="pl-PL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zwrotu </a:t>
            </a:r>
            <a:r>
              <a:rPr lang="pl-PL" dirty="0"/>
              <a:t>(</a:t>
            </a:r>
            <a:r>
              <a:rPr lang="pl-PL" dirty="0" smtClean="0"/>
              <a:t>wydania) </a:t>
            </a:r>
            <a:r>
              <a:rPr lang="pl-PL" dirty="0"/>
              <a:t>rzeczy finansującemu po zakończeniu leasingu (art. 709</a:t>
            </a:r>
            <a:r>
              <a:rPr lang="pl-PL" baseline="30000" dirty="0"/>
              <a:t>17</a:t>
            </a:r>
            <a:r>
              <a:rPr lang="pl-PL" dirty="0"/>
              <a:t>), chyba że umowa stanowi co </a:t>
            </a:r>
            <a:r>
              <a:rPr lang="pl-PL" dirty="0" smtClean="0"/>
              <a:t>innego.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75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LEASINGU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zależności od przyjętego kryterium leasing można podzielić na: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operacyjny / leasing finansowy,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bezpośredni / leasing pośredni / leasing lewarowy,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krótkoterminowy / leasing średnioterminowy / leasing długoterminowy,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pełny / leasing czysty,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mokry / leasing suchy,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leasing zwrotny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34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LEASING OPERACYJNY</a:t>
            </a:r>
            <a:br>
              <a:rPr lang="pl-PL" dirty="0" smtClean="0"/>
            </a:br>
            <a:r>
              <a:rPr lang="pl-PL" dirty="0" smtClean="0"/>
              <a:t>LEASING FINANSOWY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60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Leasing operacyjny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zdefiniowany w </a:t>
            </a:r>
            <a:r>
              <a:rPr lang="pl-PL" dirty="0"/>
              <a:t>art. 709</a:t>
            </a:r>
            <a:r>
              <a:rPr lang="pl-PL" baseline="30000" dirty="0"/>
              <a:t>1</a:t>
            </a:r>
            <a:r>
              <a:rPr lang="pl-PL" dirty="0"/>
              <a:t> k.c</a:t>
            </a:r>
            <a:r>
              <a:rPr lang="pl-PL" dirty="0" smtClean="0"/>
              <a:t>., zgodnie z którym </a:t>
            </a:r>
            <a:r>
              <a:rPr lang="pl-PL" i="1" dirty="0"/>
              <a:t>„Przez umowę leasingu finansujący zobowiązuje się, w zakresie działalności swego przedsiębiorstwa, nabyć rzecz od oznaczonego zbywcy na warunkach określonych w tej umowie i oddać tę rzecz korzystającemu do używania albo używania i pobierania pożytków przez czas oznaczony, a korzystający zobowiązuje się zapłacić finansującemu w uzgodnionych ratach wynagrodzenie pieniężne, równe co najmniej cenie lub wynagrodzeniu z tytułu nabycia rzeczy przez finansującego</a:t>
            </a:r>
            <a:r>
              <a:rPr lang="pl-PL" i="1" dirty="0" smtClean="0"/>
              <a:t>”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określany również jako leasing usługowy,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najczęściej stosowany w odniesieniu do dóbr o krótkim okresie ekonomicznej użyteczności,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 wygaśnięciu umowy przedmiot leasingu wraca do leasingodawcy,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korzyści oraz ryzyko wynikające z prawa własności do przedmiotu objętego umową pozostają po stronie właściciela (leasingodawcy),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w umowie leasingu operacyjnego łączna suma wszystkich opłat dokonywanych przez leasingobiorcę może być niższa od wartości przedmiotu leasingu.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Leasing finansowy</a:t>
            </a: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zdefiniowany w art</a:t>
            </a:r>
            <a:r>
              <a:rPr lang="pl-PL" dirty="0"/>
              <a:t>. . </a:t>
            </a:r>
            <a:r>
              <a:rPr lang="pl-PL" dirty="0" smtClean="0"/>
              <a:t>709</a:t>
            </a:r>
            <a:r>
              <a:rPr lang="pl-PL" baseline="30000" dirty="0" smtClean="0"/>
              <a:t>18</a:t>
            </a:r>
            <a:r>
              <a:rPr lang="pl-PL" dirty="0" smtClean="0"/>
              <a:t>, zgodnie z którym </a:t>
            </a:r>
            <a:r>
              <a:rPr lang="pl-PL" i="1" dirty="0" smtClean="0"/>
              <a:t>„Do </a:t>
            </a:r>
            <a:r>
              <a:rPr lang="pl-PL" i="1" dirty="0"/>
              <a:t>umowy, przez którą jedna strona zobowiązuje się oddać rzecz stanowiącą jej własność do używania albo do używania i pobierania pożytków drugiej stronie, a druga strona zobowiązuje się zapłacić właścicielowi rzeczy w umówionych ratach wynagrodzenie pieniężne, równe co najmniej wartości rzeczy w chwili zawarcia tej umowy, stosuje się odpowiednio przepisy niniejszego tytułu</a:t>
            </a:r>
            <a:r>
              <a:rPr lang="pl-PL" i="1" dirty="0" smtClean="0"/>
              <a:t>”</a:t>
            </a:r>
            <a:r>
              <a:rPr lang="pl-PL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określany również jako leasing kapitałowy, inwestycyjnym, właściwym, ścisłym,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przedmiotem leasingu finansowego są najczęściej specjalistyczne sprzęty oraz elementy wyposażenia,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umowa zawierana jest na okres oznaczony, zbliżony długością do okresu ekonomicznej używalności przedmiotu,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zasadniczo strony umowy nie mogą jej wypowiedzieć przed jej zakończeniem,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 upływie okresu umowy na leasingodawcy spoczywa obowiązek sprzedaży środka objętego umową w pierwszej kolejności leasingobiorcy.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09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LEASING POŚREDNI</a:t>
            </a:r>
            <a:br>
              <a:rPr lang="pl-PL" dirty="0" smtClean="0"/>
            </a:br>
            <a:r>
              <a:rPr lang="pl-PL" dirty="0" smtClean="0"/>
              <a:t>LEASING BEZPOŚREDNI</a:t>
            </a:r>
            <a:br>
              <a:rPr lang="pl-PL" dirty="0" smtClean="0"/>
            </a:br>
            <a:r>
              <a:rPr lang="pl-PL" dirty="0" smtClean="0"/>
              <a:t>LEASING LEWAROWY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651723"/>
            <a:ext cx="8596668" cy="361206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Leasing pośredni – typ umowy leasingu, w której wyspecjalizowana firma nabywa środek trwały od producenta lub dystrybutora i przekazuje go leasingobiorcy.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bezpośredni – typ umowy leasingu, w której dystrybutor lub producent oddaje korzystającemu w leasing wyprodukowany przez siebie środek trwały.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Leasing lewarowy (refinansowany) – typ umowy leasingu, w której uczestniczą 3 podmioty, tj. leasingobiorca, leasingodawca i pożyczkodawca, którym jest najczęściej bank udzielający leasingodawcy pożyczki z przeznaczeniem na sfinansowanie transakcji.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702386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1642</TotalTime>
  <Words>1576</Words>
  <Application>Microsoft Office PowerPoint</Application>
  <PresentationFormat>Panoramiczny</PresentationFormat>
  <Paragraphs>104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Faseta</vt:lpstr>
      <vt:lpstr>UMOWA LEASINGU </vt:lpstr>
      <vt:lpstr>UMOWA LEASINGU – AKTY PRAWNE</vt:lpstr>
      <vt:lpstr>ISTOTA UMOWY LEASINGU</vt:lpstr>
      <vt:lpstr>STRONY UMOWY LEASINGU</vt:lpstr>
      <vt:lpstr>OBOWIĄZKI FINANSUJĄCEGO</vt:lpstr>
      <vt:lpstr>OBOWIĄZKI KORZYSTAJĄCEGO</vt:lpstr>
      <vt:lpstr>RODZAJE LEASINGU</vt:lpstr>
      <vt:lpstr>LEASING OPERACYJNY LEASING FINANSOWY</vt:lpstr>
      <vt:lpstr>LEASING POŚREDNI LEASING BEZPOŚREDNI LEASING LEWAROWY</vt:lpstr>
      <vt:lpstr>LEASING DŁUGOTERMINOWY LEASING ŚREDNIOTERMINOWY LEASING KRÓTKOTERMINOWY</vt:lpstr>
      <vt:lpstr>LEASING PEŁNY LEASING CZYSTY</vt:lpstr>
      <vt:lpstr>LEASING MOKRY LEASING SUCHY</vt:lpstr>
      <vt:lpstr>LEASING ZWROTNY</vt:lpstr>
      <vt:lpstr>LEASING W USTAWACH PODATKOWYCH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113</cp:revision>
  <dcterms:created xsi:type="dcterms:W3CDTF">2019-10-16T13:46:39Z</dcterms:created>
  <dcterms:modified xsi:type="dcterms:W3CDTF">2020-02-14T12:36:05Z</dcterms:modified>
</cp:coreProperties>
</file>